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8" r:id="rId5"/>
    <p:sldId id="274" r:id="rId6"/>
    <p:sldId id="277" r:id="rId7"/>
    <p:sldId id="260" r:id="rId8"/>
    <p:sldId id="259" r:id="rId9"/>
    <p:sldId id="275" r:id="rId10"/>
    <p:sldId id="278" r:id="rId11"/>
    <p:sldId id="280" r:id="rId12"/>
    <p:sldId id="271" r:id="rId13"/>
    <p:sldId id="276" r:id="rId14"/>
    <p:sldId id="261" r:id="rId15"/>
    <p:sldId id="267" r:id="rId16"/>
    <p:sldId id="262" r:id="rId17"/>
    <p:sldId id="263" r:id="rId18"/>
    <p:sldId id="264" r:id="rId19"/>
    <p:sldId id="272" r:id="rId20"/>
    <p:sldId id="265" r:id="rId21"/>
    <p:sldId id="266" r:id="rId22"/>
    <p:sldId id="27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DE4DAD5-D8BF-42F5-909F-F4152403ED89}">
          <p14:sldIdLst>
            <p14:sldId id="256"/>
            <p14:sldId id="257"/>
            <p14:sldId id="258"/>
            <p14:sldId id="268"/>
            <p14:sldId id="274"/>
            <p14:sldId id="277"/>
            <p14:sldId id="260"/>
            <p14:sldId id="259"/>
            <p14:sldId id="275"/>
          </p14:sldIdLst>
        </p14:section>
        <p14:section name="Section sans titre" id="{A6391507-C2F4-4938-ABBF-4FB7C430B5E6}">
          <p14:sldIdLst>
            <p14:sldId id="278"/>
            <p14:sldId id="280"/>
            <p14:sldId id="271"/>
            <p14:sldId id="276"/>
            <p14:sldId id="261"/>
            <p14:sldId id="267"/>
            <p14:sldId id="262"/>
            <p14:sldId id="263"/>
            <p14:sldId id="264"/>
            <p14:sldId id="272"/>
            <p14:sldId id="265"/>
            <p14:sldId id="266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aq" initials="C" lastIdx="1" clrIdx="0">
    <p:extLst>
      <p:ext uri="{19B8F6BF-5375-455C-9EA6-DF929625EA0E}">
        <p15:presenceInfo xmlns:p15="http://schemas.microsoft.com/office/powerpoint/2012/main" userId="Compa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30" autoAdjust="0"/>
  </p:normalViewPr>
  <p:slideViewPr>
    <p:cSldViewPr>
      <p:cViewPr varScale="1">
        <p:scale>
          <a:sx n="55" d="100"/>
          <a:sy n="55" d="100"/>
        </p:scale>
        <p:origin x="4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5T16:44:36.28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55269-855E-4171-AA80-73A4648E6153}" type="datetimeFigureOut">
              <a:rPr lang="fr-FR" smtClean="0"/>
              <a:t>24/12/2019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71254-CDC8-4361-8871-69ED27DC0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5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71254-CDC8-4361-8871-69ED27DC0FB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65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71254-CDC8-4361-8871-69ED27DC0FB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D375-4A14-4E6E-8E2E-6E74A81A8ED0}" type="datetimeFigureOut">
              <a:rPr lang="fr-FR" smtClean="0"/>
              <a:pPr/>
              <a:t>24/12/2019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B1BC-9374-4D0D-AAF8-AE4DBEA11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a-shoah-revisite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18455"/>
          </a:xfrm>
        </p:spPr>
        <p:txBody>
          <a:bodyPr>
            <a:noAutofit/>
          </a:bodyPr>
          <a:lstStyle/>
          <a:p>
            <a:r>
              <a:rPr lang="fr-FR" sz="2000" dirty="0"/>
              <a:t>-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416824" cy="5184576"/>
          </a:xfrm>
        </p:spPr>
        <p:txBody>
          <a:bodyPr>
            <a:normAutofit/>
          </a:bodyPr>
          <a:lstStyle/>
          <a:p>
            <a:r>
              <a:rPr lang="fr-FR" sz="7200" b="1" dirty="0">
                <a:solidFill>
                  <a:srgbClr val="002060"/>
                </a:solidFill>
              </a:rPr>
              <a:t>Harry </a:t>
            </a:r>
            <a:r>
              <a:rPr lang="fr-FR" sz="7200" b="1" dirty="0" err="1">
                <a:solidFill>
                  <a:srgbClr val="002060"/>
                </a:solidFill>
              </a:rPr>
              <a:t>Nussbaum</a:t>
            </a:r>
            <a:r>
              <a:rPr lang="fr-FR" sz="5600" dirty="0">
                <a:solidFill>
                  <a:srgbClr val="002060"/>
                </a:solidFill>
              </a:rPr>
              <a:t>  </a:t>
            </a:r>
          </a:p>
          <a:p>
            <a:r>
              <a:rPr lang="fr-FR" sz="6000" dirty="0">
                <a:solidFill>
                  <a:srgbClr val="002060"/>
                </a:solidFill>
              </a:rPr>
              <a:t>raconte ses souvenirs </a:t>
            </a:r>
          </a:p>
          <a:p>
            <a:r>
              <a:rPr lang="fr-FR" sz="6000" dirty="0">
                <a:solidFill>
                  <a:srgbClr val="002060"/>
                </a:solidFill>
              </a:rPr>
              <a:t>d’enfant juif en France</a:t>
            </a:r>
          </a:p>
          <a:p>
            <a:r>
              <a:rPr lang="fr-FR" sz="2000" dirty="0">
                <a:solidFill>
                  <a:srgbClr val="002060"/>
                </a:solidFill>
              </a:rPr>
              <a:t> </a:t>
            </a:r>
          </a:p>
          <a:p>
            <a:r>
              <a:rPr lang="fr-FR" sz="6600" dirty="0">
                <a:solidFill>
                  <a:srgbClr val="002060"/>
                </a:solidFill>
              </a:rPr>
              <a:t>de 1938 à 1944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0CE87-58DE-4277-B656-891F9584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700" dirty="0"/>
              <a:t>3 Octobre 1940</a:t>
            </a:r>
            <a:br>
              <a:rPr lang="fr-FR" dirty="0"/>
            </a:br>
            <a:r>
              <a:rPr lang="fr-FR" sz="5300" cap="small" dirty="0"/>
              <a:t>promulgation du statut des juifs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D3F4CAA-711F-4E13-BF95-B11A782DB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858887" cy="4754243"/>
          </a:xfrm>
        </p:spPr>
      </p:pic>
    </p:spTree>
    <p:extLst>
      <p:ext uri="{BB962C8B-B14F-4D97-AF65-F5344CB8AC3E}">
        <p14:creationId xmlns:p14="http://schemas.microsoft.com/office/powerpoint/2010/main" val="420344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16EAD-E8E5-4D8F-B2DB-1346EB9E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contenu du « STATUT DES JUIFS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209DC-148F-4CDC-89CB-AD0BD642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sz="3600" b="1" dirty="0"/>
              <a:t>Le « statut des juifs » de 1940 excluait les juifs de la fonction publique, de l’enseignement, du commandement militaire, des professions liées à la justice, au journalisme, au théâtre, à la radio et au cinéma et il leur interdisait tout emploi dans des entreprises recevant des fonds publics.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60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L’Europe en 1942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 descr="Europe 194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931943" cy="54452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95CBFE-E46D-40C1-ABAC-D08EF7C4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>
                <a:latin typeface="Arial Narrow" panose="020B0606020202030204" pitchFamily="34" charset="0"/>
              </a:rPr>
              <a:t>Plaque commémorative de la rafle d’Août 1942</a:t>
            </a:r>
            <a:br>
              <a:rPr lang="fr-FR" sz="4000" dirty="0">
                <a:latin typeface="Arial Narrow" panose="020B0606020202030204" pitchFamily="34" charset="0"/>
              </a:rPr>
            </a:br>
            <a:r>
              <a:rPr lang="fr-FR" sz="4000" dirty="0">
                <a:latin typeface="Arial Narrow" panose="020B0606020202030204" pitchFamily="34" charset="0"/>
              </a:rPr>
              <a:t>apposée sur un immeuble de Vichy</a:t>
            </a:r>
            <a:br>
              <a:rPr lang="fr-FR" sz="3200" b="1" dirty="0"/>
            </a:br>
            <a:endParaRPr lang="fr-FR" sz="3200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9C3BFB-9398-40E4-871B-65224CC10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48649"/>
            <a:ext cx="4176464" cy="5338003"/>
          </a:xfrm>
        </p:spPr>
      </p:pic>
    </p:spTree>
    <p:extLst>
      <p:ext uri="{BB962C8B-B14F-4D97-AF65-F5344CB8AC3E}">
        <p14:creationId xmlns:p14="http://schemas.microsoft.com/office/powerpoint/2010/main" val="81983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/>
              <a:t>Mina et Ruth en 1935</a:t>
            </a:r>
          </a:p>
        </p:txBody>
      </p:sp>
      <p:pic>
        <p:nvPicPr>
          <p:cNvPr id="4" name="Espace réservé du contenu 3" descr="Minna et Ruth 1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980728"/>
            <a:ext cx="3744416" cy="553442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Harry à Paris 1939 (trois ans)</a:t>
            </a:r>
          </a:p>
        </p:txBody>
      </p:sp>
      <p:pic>
        <p:nvPicPr>
          <p:cNvPr id="4" name="Espace réservé du contenu 3" descr="Harry, Paris 1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7" y="1111610"/>
            <a:ext cx="3380104" cy="548574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err="1"/>
              <a:t>Lisle</a:t>
            </a:r>
            <a:r>
              <a:rPr lang="fr-FR" dirty="0"/>
              <a:t> – le Château Haut</a:t>
            </a:r>
          </a:p>
        </p:txBody>
      </p:sp>
      <p:pic>
        <p:nvPicPr>
          <p:cNvPr id="4" name="Espace réservé du contenu 3" descr="F1 Lisle Château ha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9529" y="1106743"/>
            <a:ext cx="7454879" cy="559116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Notre « maison » à </a:t>
            </a:r>
            <a:r>
              <a:rPr lang="fr-FR" dirty="0" err="1"/>
              <a:t>Chandon</a:t>
            </a:r>
            <a:endParaRPr lang="fr-FR" dirty="0"/>
          </a:p>
        </p:txBody>
      </p:sp>
      <p:pic>
        <p:nvPicPr>
          <p:cNvPr id="4" name="Espace réservé du contenu 3" descr="F2 Maison à Chan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091080" cy="523540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Notre famille en Septembre 1944</a:t>
            </a:r>
          </a:p>
        </p:txBody>
      </p:sp>
      <p:pic>
        <p:nvPicPr>
          <p:cNvPr id="4" name="Espace réservé du contenu 3" descr="G - Les Allues famille légend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1765" y="900621"/>
            <a:ext cx="4150475" cy="569673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/>
              <a:t>Septembre 1944</a:t>
            </a:r>
            <a:br>
              <a:rPr lang="fr-FR" dirty="0"/>
            </a:br>
            <a:r>
              <a:rPr lang="fr-FR" dirty="0"/>
              <a:t>Les survivants…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Compaq\Desktop\Pictures\Archives famille\Les Allues groupe légendé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27192"/>
            <a:ext cx="8853115" cy="543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3600" dirty="0"/>
            </a:br>
            <a:r>
              <a:rPr lang="fr-FR" sz="4000" dirty="0"/>
              <a:t>L’Empire des Habsbourg en Europe</a:t>
            </a:r>
            <a:br>
              <a:rPr lang="fr-FR" sz="4000" dirty="0"/>
            </a:br>
            <a:r>
              <a:rPr lang="fr-FR" sz="4000" dirty="0"/>
              <a:t>au début du XX° siècle</a:t>
            </a:r>
            <a:br>
              <a:rPr lang="fr-FR" sz="3600" dirty="0"/>
            </a:br>
            <a:endParaRPr lang="fr-FR" sz="3600" dirty="0"/>
          </a:p>
        </p:txBody>
      </p:sp>
      <p:pic>
        <p:nvPicPr>
          <p:cNvPr id="4" name="Espace réservé du contenu 3" descr="A L'empire des Habsbourg en Euro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7"/>
            <a:ext cx="6552728" cy="505724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/>
              <a:t>Les survivants de </a:t>
            </a:r>
            <a:r>
              <a:rPr lang="fr-FR" sz="3600" dirty="0" err="1"/>
              <a:t>Chandon</a:t>
            </a:r>
            <a:r>
              <a:rPr lang="fr-FR" sz="3600" dirty="0"/>
              <a:t> en Sept. 1944</a:t>
            </a:r>
          </a:p>
        </p:txBody>
      </p:sp>
      <p:pic>
        <p:nvPicPr>
          <p:cNvPr id="4" name="Espace réservé du contenu 3" descr="H- Les Allues - groupe légendé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393031" cy="51667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Groupe d’enfants à </a:t>
            </a:r>
            <a:r>
              <a:rPr lang="fr-FR" dirty="0" err="1"/>
              <a:t>Chandon</a:t>
            </a:r>
            <a:r>
              <a:rPr lang="fr-FR" dirty="0"/>
              <a:t> 1944</a:t>
            </a:r>
          </a:p>
        </p:txBody>
      </p:sp>
      <p:pic>
        <p:nvPicPr>
          <p:cNvPr id="4" name="Espace réservé du contenu 3" descr="J - Groupe d'enfants Les Allu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519079" cy="507342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26868-2C62-4D5B-A608-21A16EED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Documentation recommandée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50EED9-5381-4169-A6EA-95948C4AC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L’historien suisse </a:t>
            </a:r>
          </a:p>
          <a:p>
            <a:pPr marL="0" indent="0" algn="ctr">
              <a:buNone/>
            </a:pPr>
            <a:r>
              <a:rPr lang="fr-FR" dirty="0"/>
              <a:t>Marc André CHARGUERAUD publie chaque mois dans son blog</a:t>
            </a:r>
          </a:p>
          <a:p>
            <a:pPr algn="ctr"/>
            <a:endParaRPr lang="fr-FR" sz="1200" dirty="0"/>
          </a:p>
          <a:p>
            <a:pPr marL="0" indent="0" algn="ctr">
              <a:buNone/>
            </a:pPr>
            <a:r>
              <a:rPr lang="fr-FR" dirty="0">
                <a:hlinkClick r:id="rId2"/>
              </a:rPr>
              <a:t>http://la-shoah-revisitee.org/</a:t>
            </a:r>
            <a:endParaRPr lang="fr-FR" dirty="0"/>
          </a:p>
          <a:p>
            <a:pPr algn="ctr"/>
            <a:endParaRPr lang="fr-FR" sz="1200" dirty="0"/>
          </a:p>
          <a:p>
            <a:pPr marL="0" indent="0" algn="ctr">
              <a:buNone/>
            </a:pPr>
            <a:r>
              <a:rPr lang="fr-FR" dirty="0"/>
              <a:t>des monographies sur les aspects les plus divers de la shoah.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021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peuples </a:t>
            </a:r>
            <a:r>
              <a:rPr lang="fr-FR" dirty="0" err="1"/>
              <a:t>dansl’empire</a:t>
            </a:r>
            <a:endParaRPr lang="fr-FR" dirty="0"/>
          </a:p>
        </p:txBody>
      </p:sp>
      <p:pic>
        <p:nvPicPr>
          <p:cNvPr id="4" name="Espace réservé du contenu 3" descr="B Peuples en Autriche Hongri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8946" y="1124744"/>
            <a:ext cx="7143454" cy="55211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L’Europe en 1923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564905"/>
            <a:ext cx="6408712" cy="2664296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387621" cy="505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Accueil triomphal d’Hitler à Vienne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7" y="1600200"/>
            <a:ext cx="6668085" cy="452596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AD90A2-397A-4B2E-94E6-1D53467DD599}"/>
              </a:ext>
            </a:extLst>
          </p:cNvPr>
          <p:cNvSpPr/>
          <p:nvPr/>
        </p:nvSpPr>
        <p:spPr>
          <a:xfrm>
            <a:off x="2546926" y="3244334"/>
            <a:ext cx="4050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L’expulsion des juifs autrichiens en 1938.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798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BBF48F-17E8-487A-8519-2444F9B4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2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L’expulsion des juifs autrichiens en 1938.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F945C-AD0C-4799-9E26-4863AD84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279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600" b="1" dirty="0"/>
              <a:t>Les SS ont ouvert à Vienne un </a:t>
            </a:r>
            <a:r>
              <a:rPr lang="fr-FR" sz="3600" b="1" i="1" dirty="0"/>
              <a:t>bureau central pour l’immigration juive</a:t>
            </a:r>
            <a:r>
              <a:rPr lang="fr-FR" sz="3600" b="1" dirty="0"/>
              <a:t> dirigé par l’</a:t>
            </a:r>
            <a:r>
              <a:rPr lang="fr-FR" sz="3600" b="1" dirty="0" err="1"/>
              <a:t>Untersturmführer</a:t>
            </a:r>
            <a:r>
              <a:rPr lang="fr-FR" sz="3600" b="1" dirty="0"/>
              <a:t> Adolf Eichmann. </a:t>
            </a:r>
          </a:p>
          <a:p>
            <a:pPr marL="0" indent="0">
              <a:buNone/>
            </a:pPr>
            <a:r>
              <a:rPr lang="fr-FR" sz="3600" b="1" dirty="0"/>
              <a:t>Les «candidats (!)» à l’émigration devaient régler la </a:t>
            </a:r>
            <a:r>
              <a:rPr lang="fr-FR" sz="3600" b="1" i="1" dirty="0"/>
              <a:t>taxe d’émigration </a:t>
            </a:r>
            <a:r>
              <a:rPr lang="fr-FR" sz="3600" b="1" dirty="0"/>
              <a:t>et une </a:t>
            </a:r>
            <a:r>
              <a:rPr lang="fr-FR" sz="3600" b="1" i="1" dirty="0"/>
              <a:t>taxe juive</a:t>
            </a:r>
            <a:r>
              <a:rPr lang="fr-FR" sz="3600" b="1" dirty="0"/>
              <a:t>, abandonner leur logement, donner pouvoir à leur banque de disposer de leurs biens au profit du régime et partir qu’avec leurs seuls effets personnels. </a:t>
            </a:r>
          </a:p>
          <a:p>
            <a:pPr marL="0" indent="0">
              <a:buNone/>
            </a:pPr>
            <a:r>
              <a:rPr lang="fr-FR" sz="3600" b="1"/>
              <a:t>On leur donnait un passeport qu’ils devaient utiliser pour </a:t>
            </a:r>
            <a:r>
              <a:rPr lang="fr-FR" sz="3600" b="1" i="1"/>
              <a:t>quitter le pays dans la quinzaine</a:t>
            </a:r>
            <a:r>
              <a:rPr lang="fr-FR" sz="3600" b="1"/>
              <a:t>, sous peine d’être internés dans un camp de concentration.</a:t>
            </a:r>
            <a:endParaRPr lang="fr-FR" sz="360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428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-</a:t>
            </a:r>
          </a:p>
        </p:txBody>
      </p:sp>
      <p:pic>
        <p:nvPicPr>
          <p:cNvPr id="4" name="Espace réservé du contenu 3" descr="D -carte_france_adm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23850"/>
            <a:ext cx="6192687" cy="652046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Les zones d’occupation en France</a:t>
            </a:r>
            <a:br>
              <a:rPr lang="fr-FR" sz="3600" dirty="0"/>
            </a:br>
            <a:r>
              <a:rPr lang="fr-FR" sz="3600" dirty="0"/>
              <a:t>après l’armistice de 1940</a:t>
            </a:r>
          </a:p>
        </p:txBody>
      </p:sp>
      <p:pic>
        <p:nvPicPr>
          <p:cNvPr id="4" name="Espace réservé du contenu 3" descr="C- Carte zones d'occup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0188" y="1412776"/>
            <a:ext cx="5538116" cy="52481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6F7F4-954E-4C70-AD7E-B19BF20C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Pétain &amp; Hitler à Montoire </a:t>
            </a:r>
            <a:r>
              <a:rPr lang="fr-FR" sz="3600" dirty="0"/>
              <a:t>( 03/10/1940 )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2578CA0-9E83-4648-A686-7A297D513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184" y="1589849"/>
            <a:ext cx="7920880" cy="52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8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332</Words>
  <Application>Microsoft Office PowerPoint</Application>
  <PresentationFormat>Affichage à l'écran (4:3)</PresentationFormat>
  <Paragraphs>40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Arial Narrow</vt:lpstr>
      <vt:lpstr>Calibri</vt:lpstr>
      <vt:lpstr>Thème Office</vt:lpstr>
      <vt:lpstr>-</vt:lpstr>
      <vt:lpstr> L’Empire des Habsbourg en Europe au début du XX° siècle </vt:lpstr>
      <vt:lpstr>Les peuples dansl’empire</vt:lpstr>
      <vt:lpstr>L’Europe en 1923</vt:lpstr>
      <vt:lpstr>Accueil triomphal d’Hitler à Vienne</vt:lpstr>
      <vt:lpstr>L’expulsion des juifs autrichiens en 1938.</vt:lpstr>
      <vt:lpstr>-</vt:lpstr>
      <vt:lpstr>Les zones d’occupation en France après l’armistice de 1940</vt:lpstr>
      <vt:lpstr>Pétain &amp; Hitler à Montoire ( 03/10/1940 )</vt:lpstr>
      <vt:lpstr>3 Octobre 1940 promulgation du statut des juifs</vt:lpstr>
      <vt:lpstr>Le contenu du « STATUT DES JUIFS »</vt:lpstr>
      <vt:lpstr>L’Europe en 1942 </vt:lpstr>
      <vt:lpstr>Plaque commémorative de la rafle d’Août 1942 apposée sur un immeuble de Vichy </vt:lpstr>
      <vt:lpstr>Mina et Ruth en 1935</vt:lpstr>
      <vt:lpstr>Harry à Paris 1939 (trois ans)</vt:lpstr>
      <vt:lpstr>Lisle – le Château Haut</vt:lpstr>
      <vt:lpstr>Notre « maison » à Chandon</vt:lpstr>
      <vt:lpstr>Notre famille en Septembre 1944</vt:lpstr>
      <vt:lpstr>Septembre 1944 Les survivants…</vt:lpstr>
      <vt:lpstr>Les survivants de Chandon en Sept. 1944</vt:lpstr>
      <vt:lpstr>Groupe d’enfants à Chandon 1944</vt:lpstr>
      <vt:lpstr>Documentation recommandée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Témoignage</dc:title>
  <dc:creator>Windows</dc:creator>
  <cp:lastModifiedBy>Harry Nussbaum</cp:lastModifiedBy>
  <cp:revision>24</cp:revision>
  <dcterms:created xsi:type="dcterms:W3CDTF">2015-01-28T14:09:08Z</dcterms:created>
  <dcterms:modified xsi:type="dcterms:W3CDTF">2019-12-24T11:06:55Z</dcterms:modified>
</cp:coreProperties>
</file>